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78"/>
  </p:notesMasterIdLst>
  <p:handoutMasterIdLst>
    <p:handoutMasterId r:id="rId79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08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418" r:id="rId27"/>
    <p:sldId id="419" r:id="rId28"/>
    <p:sldId id="420" r:id="rId29"/>
    <p:sldId id="421" r:id="rId30"/>
    <p:sldId id="422" r:id="rId31"/>
    <p:sldId id="423" r:id="rId32"/>
    <p:sldId id="424" r:id="rId33"/>
    <p:sldId id="425" r:id="rId34"/>
    <p:sldId id="426" r:id="rId35"/>
    <p:sldId id="427" r:id="rId36"/>
    <p:sldId id="428" r:id="rId37"/>
    <p:sldId id="429" r:id="rId38"/>
    <p:sldId id="430" r:id="rId39"/>
    <p:sldId id="431" r:id="rId40"/>
    <p:sldId id="432" r:id="rId41"/>
    <p:sldId id="433" r:id="rId42"/>
    <p:sldId id="434" r:id="rId43"/>
    <p:sldId id="435" r:id="rId44"/>
    <p:sldId id="436" r:id="rId45"/>
    <p:sldId id="437" r:id="rId46"/>
    <p:sldId id="438" r:id="rId47"/>
    <p:sldId id="439" r:id="rId48"/>
    <p:sldId id="440" r:id="rId49"/>
    <p:sldId id="441" r:id="rId50"/>
    <p:sldId id="442" r:id="rId51"/>
    <p:sldId id="443" r:id="rId52"/>
    <p:sldId id="444" r:id="rId53"/>
    <p:sldId id="445" r:id="rId54"/>
    <p:sldId id="446" r:id="rId55"/>
    <p:sldId id="447" r:id="rId56"/>
    <p:sldId id="448" r:id="rId57"/>
    <p:sldId id="449" r:id="rId58"/>
    <p:sldId id="450" r:id="rId59"/>
    <p:sldId id="451" r:id="rId60"/>
    <p:sldId id="452" r:id="rId61"/>
    <p:sldId id="453" r:id="rId62"/>
    <p:sldId id="454" r:id="rId63"/>
    <p:sldId id="455" r:id="rId64"/>
    <p:sldId id="456" r:id="rId65"/>
    <p:sldId id="457" r:id="rId66"/>
    <p:sldId id="458" r:id="rId67"/>
    <p:sldId id="460" r:id="rId68"/>
    <p:sldId id="461" r:id="rId69"/>
    <p:sldId id="459" r:id="rId70"/>
    <p:sldId id="394" r:id="rId71"/>
    <p:sldId id="462" r:id="rId72"/>
    <p:sldId id="463" r:id="rId73"/>
    <p:sldId id="464" r:id="rId74"/>
    <p:sldId id="465" r:id="rId75"/>
    <p:sldId id="466" r:id="rId76"/>
    <p:sldId id="275" r:id="rId77"/>
  </p:sldIdLst>
  <p:sldSz cx="9144000" cy="6858000" type="screen4x3"/>
  <p:notesSz cx="6797675" cy="9874250"/>
  <p:embeddedFontLst>
    <p:embeddedFont>
      <p:font typeface="맑은 고딕" panose="020B0503020000020004" pitchFamily="50" charset="-127"/>
      <p:regular r:id="rId80"/>
      <p:bold r:id="rId81"/>
    </p:embeddedFont>
    <p:embeddedFont>
      <p:font typeface="HY견고딕" panose="02030600000101010101" pitchFamily="18" charset="-127"/>
      <p:regular r:id="rId82"/>
    </p:embeddedFont>
    <p:embeddedFont>
      <p:font typeface="Cambria Math" panose="02040503050406030204" pitchFamily="18" charset="0"/>
      <p:regular r:id="rId83"/>
    </p:embeddedFont>
    <p:embeddedFont>
      <p:font typeface="Verdana" panose="020B0604030504040204" pitchFamily="34" charset="0"/>
      <p:regular r:id="rId84"/>
      <p:bold r:id="rId85"/>
      <p:italic r:id="rId86"/>
      <p:boldItalic r:id="rId87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6" autoAdjust="0"/>
    <p:restoredTop sz="96370" autoAdjust="0"/>
  </p:normalViewPr>
  <p:slideViewPr>
    <p:cSldViewPr>
      <p:cViewPr>
        <p:scale>
          <a:sx n="60" d="100"/>
          <a:sy n="60" d="100"/>
        </p:scale>
        <p:origin x="-126" y="-31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font" Target="fonts/font5.fntdata"/><Relationship Id="rId89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handoutMaster" Target="handoutMasters/handoutMaster1.xml"/><Relationship Id="rId87" Type="http://schemas.openxmlformats.org/officeDocument/2006/relationships/font" Target="fonts/font8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3.fntdata"/><Relationship Id="rId90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1.fntdata"/><Relationship Id="rId85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4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font" Target="fonts/font2.fntdata"/><Relationship Id="rId86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2019-06-16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2019-06-16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/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1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10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3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1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11-1. </a:t>
            </a:r>
            <a:r>
              <a:rPr lang="en-US" altLang="ko-KR" b="1" dirty="0" err="1" smtClean="0">
                <a:solidFill>
                  <a:schemeClr val="tx1"/>
                </a:solidFill>
              </a:rPr>
              <a:t>java.lang</a:t>
            </a:r>
            <a:r>
              <a:rPr lang="en-US" altLang="ko-KR" b="1" dirty="0" smtClean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패키지</a:t>
            </a: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클래스에 선언된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목록</a:t>
            </a:r>
            <a:endParaRPr lang="en-US" altLang="ko-KR" dirty="0" smtClean="0"/>
          </a:p>
          <a:p>
            <a:pPr lvl="1"/>
            <a:r>
              <a:rPr lang="en-US" altLang="ko-KR" dirty="0"/>
              <a:t>SUMMARY: NESTED ┃FIELD ┃CONSTR ┃</a:t>
            </a:r>
            <a:r>
              <a:rPr lang="en-US" altLang="ko-KR" dirty="0" smtClean="0"/>
              <a:t>METHOD 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CONSTR </a:t>
            </a:r>
            <a:r>
              <a:rPr lang="ko-KR" altLang="en-US" dirty="0" smtClean="0"/>
              <a:t>클릭하여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목록으로 이동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생성자</a:t>
            </a:r>
            <a:r>
              <a:rPr lang="ko-KR" altLang="en-US" dirty="0" smtClean="0"/>
              <a:t> 이름 클릭하면 상세 페이지로 이동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클래스에 선언된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목록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SUMMARY</a:t>
            </a:r>
            <a:r>
              <a:rPr lang="en-US" altLang="ko-KR" dirty="0"/>
              <a:t>: NESTED ┃FIELD ┃CONSTR ┃</a:t>
            </a:r>
            <a:r>
              <a:rPr lang="en-US" altLang="ko-KR" dirty="0" smtClean="0"/>
              <a:t>METHOD</a:t>
            </a:r>
            <a:r>
              <a:rPr lang="ko-KR" altLang="en-US" dirty="0"/>
              <a:t> 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METHOD </a:t>
            </a:r>
            <a:r>
              <a:rPr lang="ko-KR" altLang="en-US" dirty="0" smtClean="0"/>
              <a:t>클릭하여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목록으로 이동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API </a:t>
            </a:r>
            <a:r>
              <a:rPr lang="ko-KR" altLang="en-US" dirty="0"/>
              <a:t>도큐먼트에서 클래스 페이지 읽는 방법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254" y="2133600"/>
            <a:ext cx="5943601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854" y="4389760"/>
            <a:ext cx="6248400" cy="204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088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smtClean="0"/>
              <a:t>[All Methods] : </a:t>
            </a:r>
            <a:r>
              <a:rPr lang="ko-KR" altLang="en-US" dirty="0" smtClean="0"/>
              <a:t>전체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목록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[Static Methods] : </a:t>
            </a:r>
            <a:r>
              <a:rPr lang="ko-KR" altLang="en-US" dirty="0" smtClean="0"/>
              <a:t>정적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목록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[Instance Methods] : </a:t>
            </a:r>
            <a:r>
              <a:rPr lang="ko-KR" altLang="en-US" dirty="0" err="1" smtClean="0"/>
              <a:t>인스턴스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목록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Modifier and Type : static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protected </a:t>
            </a:r>
            <a:r>
              <a:rPr lang="ko-KR" altLang="en-US" dirty="0" smtClean="0"/>
              <a:t>여부와 리턴 타입 표시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Method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Description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이름 클릭하면 상세 설명 페이지로 이동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API </a:t>
            </a:r>
            <a:r>
              <a:rPr lang="ko-KR" altLang="en-US" dirty="0"/>
              <a:t>도큐먼트에서 클래스 페이지 읽는 방법</a:t>
            </a:r>
          </a:p>
        </p:txBody>
      </p:sp>
    </p:spTree>
    <p:extLst>
      <p:ext uri="{BB962C8B-B14F-4D97-AF65-F5344CB8AC3E}">
        <p14:creationId xmlns:p14="http://schemas.microsoft.com/office/powerpoint/2010/main" val="71008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모든 클래스는 </a:t>
            </a:r>
            <a:r>
              <a:rPr lang="en-US" altLang="ko-KR" dirty="0" smtClean="0"/>
              <a:t>Object </a:t>
            </a:r>
            <a:r>
              <a:rPr lang="ko-KR" altLang="en-US" dirty="0" smtClean="0"/>
              <a:t>클래스의 자식이거나 자손 클래스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Object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00200"/>
            <a:ext cx="5105400" cy="221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3840433"/>
            <a:ext cx="6400800" cy="256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030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객체 비교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equals()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equals()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매개 타입은 </a:t>
            </a:r>
            <a:r>
              <a:rPr lang="en-US" altLang="ko-KR" dirty="0" smtClean="0"/>
              <a:t>Object</a:t>
            </a:r>
            <a:r>
              <a:rPr lang="ko-KR" altLang="en-US" dirty="0" smtClean="0"/>
              <a:t>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모든 객체가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대입될 수 있음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Object </a:t>
            </a:r>
            <a:r>
              <a:rPr lang="ko-KR" altLang="en-US" dirty="0" smtClean="0"/>
              <a:t>클래스의 </a:t>
            </a:r>
            <a:r>
              <a:rPr lang="en-US" altLang="ko-KR" dirty="0" smtClean="0"/>
              <a:t>equals()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비교 연산자인 </a:t>
            </a:r>
            <a:r>
              <a:rPr lang="en-US" altLang="ko-KR" dirty="0" smtClean="0"/>
              <a:t>==</a:t>
            </a:r>
            <a:r>
              <a:rPr lang="ko-KR" altLang="en-US" dirty="0" smtClean="0"/>
              <a:t>와 동일 결과 리턴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equals()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두 객체가 논리적으로 동등하면 </a:t>
            </a:r>
            <a:r>
              <a:rPr lang="en-US" altLang="ko-KR" dirty="0" smtClean="0"/>
              <a:t>true</a:t>
            </a:r>
            <a:r>
              <a:rPr lang="ko-KR" altLang="en-US" dirty="0" smtClean="0"/>
              <a:t>를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그렇지 않으면 </a:t>
            </a:r>
            <a:r>
              <a:rPr lang="en-US" altLang="ko-KR" dirty="0" smtClean="0"/>
              <a:t>false </a:t>
            </a:r>
            <a:r>
              <a:rPr lang="ko-KR" altLang="en-US" dirty="0" smtClean="0"/>
              <a:t>리턴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eqauls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매개값이</a:t>
            </a:r>
            <a:r>
              <a:rPr lang="ko-KR" altLang="en-US" dirty="0" smtClean="0"/>
              <a:t> 기준 객체와 동일 타입 객체인지 먼저 확인 필요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133600"/>
            <a:ext cx="7315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972" y="2895600"/>
            <a:ext cx="7317828" cy="2126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920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equals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199"/>
            <a:ext cx="7086600" cy="4745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538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276" y="1209368"/>
            <a:ext cx="6400800" cy="2797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548" y="4102335"/>
            <a:ext cx="6649107" cy="238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015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객체 해시코드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hashCode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객체를 식별하는 하나의 </a:t>
            </a:r>
            <a:r>
              <a:rPr lang="ko-KR" altLang="en-US" dirty="0" err="1" smtClean="0"/>
              <a:t>정수값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Object </a:t>
            </a:r>
            <a:r>
              <a:rPr lang="ko-KR" altLang="en-US" dirty="0" smtClean="0"/>
              <a:t>클래스의 객체 해시코드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객체 메모리 번지 이용하여 해시코드 만들어 리턴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객체마다 다른 값 가짐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두 객체가 동등한지 비교 필요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819400"/>
            <a:ext cx="61722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200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재정의하지 않음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00200"/>
            <a:ext cx="6934200" cy="4817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418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다른 키로 인식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number </a:t>
            </a:r>
            <a:r>
              <a:rPr lang="ko-KR" altLang="en-US" dirty="0" err="1" smtClean="0"/>
              <a:t>필드값</a:t>
            </a:r>
            <a:r>
              <a:rPr lang="ko-KR" altLang="en-US" dirty="0" smtClean="0"/>
              <a:t> 같아도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리턴하는</a:t>
            </a:r>
            <a:r>
              <a:rPr lang="ko-KR" altLang="en-US" dirty="0" smtClean="0"/>
              <a:t> 해시코드 다르면 다른 식별키로 인식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095" y="1915421"/>
            <a:ext cx="7142127" cy="1353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095" y="3268543"/>
            <a:ext cx="7113652" cy="2585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801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재정의 추가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재정의한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Key </a:t>
            </a:r>
            <a:r>
              <a:rPr lang="ko-KR" altLang="en-US" dirty="0" smtClean="0"/>
              <a:t>클래스에 추가하여 의도한 대로 읽게 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904997"/>
            <a:ext cx="7162800" cy="2525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414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000" dirty="0" smtClean="0"/>
              <a:t>시작하기 전에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000" dirty="0" smtClean="0"/>
              <a:t>자바 </a:t>
            </a:r>
            <a:r>
              <a:rPr lang="en-US" altLang="ko-KR" sz="2000" dirty="0" smtClean="0"/>
              <a:t>API </a:t>
            </a:r>
            <a:r>
              <a:rPr lang="ko-KR" altLang="en-US" sz="2000" dirty="0" smtClean="0"/>
              <a:t>도큐먼트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en-US" altLang="ko-KR" sz="2000" dirty="0" smtClean="0"/>
              <a:t>API </a:t>
            </a:r>
            <a:r>
              <a:rPr lang="ko-KR" altLang="en-US" sz="2000" dirty="0" smtClean="0"/>
              <a:t>도큐먼트에서 클래스 페이지 읽는 방법</a:t>
            </a:r>
            <a:endParaRPr lang="en-US" altLang="ko-KR" sz="2000" dirty="0"/>
          </a:p>
          <a:p>
            <a:pPr lvl="1" indent="-136525">
              <a:lnSpc>
                <a:spcPct val="150000"/>
              </a:lnSpc>
            </a:pPr>
            <a:r>
              <a:rPr lang="en-US" altLang="ko-KR" sz="2000" dirty="0" smtClean="0"/>
              <a:t>Class </a:t>
            </a:r>
            <a:r>
              <a:rPr lang="ko-KR" altLang="en-US" sz="2000" dirty="0" smtClean="0"/>
              <a:t>클래스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en-US" altLang="ko-KR" sz="2000" dirty="0" smtClean="0"/>
              <a:t>String </a:t>
            </a:r>
            <a:r>
              <a:rPr lang="ko-KR" altLang="en-US" sz="2000" dirty="0" smtClean="0"/>
              <a:t>클래스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en-US" altLang="ko-KR" sz="2000" dirty="0" smtClean="0"/>
              <a:t>Wrapper </a:t>
            </a:r>
            <a:r>
              <a:rPr lang="ko-KR" altLang="en-US" sz="2000" dirty="0" smtClean="0"/>
              <a:t>클래스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en-US" altLang="ko-KR" sz="2000" dirty="0" smtClean="0"/>
              <a:t>Math </a:t>
            </a:r>
            <a:r>
              <a:rPr lang="ko-KR" altLang="en-US" sz="2000" dirty="0" smtClean="0"/>
              <a:t>클래스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000" dirty="0" smtClean="0"/>
              <a:t>키워드로 끝내는 핵심 포인트</a:t>
            </a:r>
            <a:endParaRPr lang="en-US" altLang="ko-KR" sz="20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000" dirty="0" smtClean="0"/>
              <a:t>확인문제</a:t>
            </a:r>
            <a:endParaRPr lang="en-US" altLang="ko-KR" sz="2000" dirty="0" smtClean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재정의 추가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241" y="1447800"/>
            <a:ext cx="7446580" cy="4981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223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객체 문자 정보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toString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Object </a:t>
            </a:r>
            <a:r>
              <a:rPr lang="ko-KR" altLang="en-US" dirty="0" smtClean="0"/>
              <a:t>클래스의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객체의 문자 정보 리턴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‘</a:t>
            </a:r>
            <a:r>
              <a:rPr lang="ko-KR" altLang="en-US" dirty="0" smtClean="0"/>
              <a:t>클래스이름</a:t>
            </a:r>
            <a:r>
              <a:rPr lang="en-US" altLang="ko-KR" dirty="0" smtClean="0"/>
              <a:t>@16</a:t>
            </a:r>
            <a:r>
              <a:rPr lang="ko-KR" altLang="en-US" dirty="0" smtClean="0"/>
              <a:t>진수해시코드</a:t>
            </a:r>
            <a:r>
              <a:rPr lang="en-US" altLang="ko-KR" dirty="0" smtClean="0"/>
              <a:t>’</a:t>
            </a:r>
            <a:r>
              <a:rPr lang="ko-KR" altLang="en-US" dirty="0" smtClean="0"/>
              <a:t>로 구성된 문자 정보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en-US" altLang="ko-KR" dirty="0" smtClean="0"/>
              <a:t>Object</a:t>
            </a:r>
            <a:r>
              <a:rPr lang="ko-KR" altLang="en-US" dirty="0" smtClean="0"/>
              <a:t>의 하위 클래스는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재정의하여 간결하고 유익한 정보 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76" y="2149037"/>
            <a:ext cx="708660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779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객체의 문자 정보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568328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898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오버라이딩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579" y="1534510"/>
            <a:ext cx="7162800" cy="2600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579" y="4140121"/>
            <a:ext cx="7162800" cy="1577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7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</a:t>
            </a:r>
            <a:r>
              <a:rPr lang="ko-KR" altLang="en-US" dirty="0"/>
              <a:t>클래스</a:t>
            </a:r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371600"/>
            <a:ext cx="7332742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701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System </a:t>
            </a:r>
            <a:r>
              <a:rPr lang="ko-KR" altLang="en-US" dirty="0" smtClean="0"/>
              <a:t>클래스의 모든 필드와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정적 필드 및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구성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C00000"/>
                </a:solidFill>
              </a:rPr>
              <a:t>프로그램 종료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exit()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exit()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호출하여 </a:t>
            </a:r>
            <a:r>
              <a:rPr lang="en-US" altLang="ko-KR" dirty="0" smtClean="0"/>
              <a:t>JVM</a:t>
            </a:r>
            <a:r>
              <a:rPr lang="ko-KR" altLang="en-US" dirty="0" smtClean="0"/>
              <a:t>을 강제 종료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exit()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지정하는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매개값을</a:t>
            </a:r>
            <a:r>
              <a:rPr lang="ko-KR" altLang="en-US" dirty="0" smtClean="0"/>
              <a:t> 종료 </a:t>
            </a:r>
            <a:r>
              <a:rPr lang="ko-KR" altLang="en-US" dirty="0" err="1" smtClean="0"/>
              <a:t>상태값이라</a:t>
            </a:r>
            <a:r>
              <a:rPr lang="ko-KR" altLang="en-US" dirty="0" smtClean="0"/>
              <a:t> 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System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819400"/>
            <a:ext cx="7162800" cy="353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345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내용 개체 틀 1"/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ko-KR" altLang="en-US" dirty="0" smtClean="0">
                    <a:solidFill>
                      <a:srgbClr val="C00000"/>
                    </a:solidFill>
                  </a:rPr>
                  <a:t>현재 시각 읽기 </a:t>
                </a:r>
                <a:r>
                  <a:rPr lang="en-US" altLang="ko-KR" dirty="0" smtClean="0"/>
                  <a:t>(</a:t>
                </a:r>
                <a:r>
                  <a:rPr lang="en-US" altLang="ko-KR" dirty="0" err="1" smtClean="0">
                    <a:solidFill>
                      <a:srgbClr val="C00000"/>
                    </a:solidFill>
                  </a:rPr>
                  <a:t>currentTimeMillis</a:t>
                </a:r>
                <a:r>
                  <a:rPr lang="en-US" altLang="ko-KR" dirty="0" smtClean="0">
                    <a:solidFill>
                      <a:srgbClr val="C00000"/>
                    </a:solidFill>
                  </a:rPr>
                  <a:t>()</a:t>
                </a:r>
                <a:r>
                  <a:rPr lang="en-US" altLang="ko-KR" dirty="0" smtClean="0"/>
                  <a:t>, </a:t>
                </a:r>
                <a:r>
                  <a:rPr lang="en-US" altLang="ko-KR" dirty="0" err="1" smtClean="0">
                    <a:solidFill>
                      <a:srgbClr val="C00000"/>
                    </a:solidFill>
                  </a:rPr>
                  <a:t>nanoTime</a:t>
                </a:r>
                <a:r>
                  <a:rPr lang="en-US" altLang="ko-KR" dirty="0" smtClean="0">
                    <a:solidFill>
                      <a:srgbClr val="C00000"/>
                    </a:solidFill>
                  </a:rPr>
                  <a:t>()</a:t>
                </a:r>
                <a:r>
                  <a:rPr lang="en-US" altLang="ko-KR" dirty="0" smtClean="0"/>
                  <a:t>)</a:t>
                </a:r>
              </a:p>
              <a:p>
                <a:pPr lvl="1"/>
                <a:r>
                  <a:rPr lang="en-US" altLang="ko-KR" dirty="0" smtClean="0"/>
                  <a:t>System </a:t>
                </a:r>
                <a:r>
                  <a:rPr lang="ko-KR" altLang="en-US" dirty="0" smtClean="0"/>
                  <a:t>클래스의 </a:t>
                </a:r>
                <a:r>
                  <a:rPr lang="en-US" altLang="ko-KR" dirty="0" err="1" smtClean="0"/>
                  <a:t>currentTimeMillis</a:t>
                </a:r>
                <a:r>
                  <a:rPr lang="en-US" altLang="ko-KR" dirty="0" smtClean="0"/>
                  <a:t>() </a:t>
                </a:r>
                <a:r>
                  <a:rPr lang="ko-KR" altLang="en-US" dirty="0" smtClean="0"/>
                  <a:t>및 </a:t>
                </a:r>
                <a:r>
                  <a:rPr lang="en-US" altLang="ko-KR" dirty="0" err="1" smtClean="0"/>
                  <a:t>nanoTime</a:t>
                </a:r>
                <a:r>
                  <a:rPr lang="en-US" altLang="ko-KR" dirty="0" smtClean="0"/>
                  <a:t>() </a:t>
                </a:r>
                <a:r>
                  <a:rPr lang="ko-KR" altLang="en-US" dirty="0" err="1" smtClean="0"/>
                  <a:t>메소드로</a:t>
                </a:r>
                <a:r>
                  <a:rPr lang="ko-KR" altLang="en-US" dirty="0" smtClean="0"/>
                  <a:t> 각기 </a:t>
                </a:r>
                <a:r>
                  <a:rPr lang="en-US" altLang="ko-KR" dirty="0" smtClean="0"/>
                  <a:t>1/1000</a:t>
                </a:r>
                <a:r>
                  <a:rPr lang="ko-KR" altLang="en-US" dirty="0" smtClean="0"/>
                  <a:t>초 및 </a:t>
                </a:r>
                <a:r>
                  <a:rPr lang="en-US" altLang="ko-KR" dirty="0" smtClean="0"/>
                  <a:t>10/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단위 </a:t>
                </a:r>
                <a:r>
                  <a:rPr lang="en-US" altLang="ko-KR" dirty="0" smtClean="0"/>
                  <a:t>long </a:t>
                </a:r>
                <a:r>
                  <a:rPr lang="ko-KR" altLang="en-US" dirty="0" smtClean="0"/>
                  <a:t>값 리턴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sz="800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ko-KR" altLang="en-US" dirty="0"/>
              </a:p>
            </p:txBody>
          </p:sp>
        </mc:Choice>
        <mc:Fallback>
          <p:sp>
            <p:nvSpPr>
              <p:cNvPr id="2" name="내용 개체 틀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 rotWithShape="1">
                <a:blip r:embed="rId2"/>
                <a:stretch>
                  <a:fillRect l="-491" t="-4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</a:t>
            </a:r>
            <a:r>
              <a:rPr lang="ko-KR" altLang="en-US" dirty="0"/>
              <a:t>클래스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76" y="2133600"/>
            <a:ext cx="7239000" cy="1221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547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– </a:t>
            </a:r>
            <a:r>
              <a:rPr lang="ko-KR" altLang="en-US" dirty="0"/>
              <a:t>프로그램 소요 시간 구하기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</a:t>
            </a:r>
            <a:r>
              <a:rPr lang="ko-KR" altLang="en-US" dirty="0"/>
              <a:t>클래스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447800"/>
            <a:ext cx="7162800" cy="492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자바는 클래스와 인터페이스의 메타 데이터를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클래스로 관리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>
                <a:solidFill>
                  <a:srgbClr val="C00000"/>
                </a:solidFill>
              </a:rPr>
              <a:t>Class </a:t>
            </a:r>
            <a:r>
              <a:rPr lang="ko-KR" altLang="en-US" dirty="0" smtClean="0">
                <a:solidFill>
                  <a:srgbClr val="C00000"/>
                </a:solidFill>
              </a:rPr>
              <a:t>객체 얻기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getClass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, </a:t>
            </a:r>
            <a:r>
              <a:rPr lang="en-US" altLang="ko-KR" dirty="0" err="1" smtClean="0">
                <a:solidFill>
                  <a:srgbClr val="C00000"/>
                </a:solidFill>
              </a:rPr>
              <a:t>forName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r>
              <a:rPr lang="en-US" altLang="ko-KR" dirty="0" smtClean="0"/>
              <a:t>ex) String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Class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51" y="2227427"/>
            <a:ext cx="7186448" cy="1125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51" y="3409949"/>
            <a:ext cx="7186448" cy="933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51" y="4840014"/>
            <a:ext cx="7186448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996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Class </a:t>
            </a:r>
            <a:r>
              <a:rPr lang="ko-KR" altLang="en-US" dirty="0" smtClean="0"/>
              <a:t>객체 정보 얻기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 </a:t>
            </a:r>
            <a:r>
              <a:rPr lang="ko-KR" altLang="en-US" dirty="0"/>
              <a:t>클래스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52" y="1485900"/>
            <a:ext cx="7034048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52" y="2802321"/>
            <a:ext cx="7034048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655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키워드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Object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System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Class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String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Wrapper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</a:t>
            </a:r>
            <a:r>
              <a:rPr lang="en-GB" altLang="ko-KR" dirty="0" smtClean="0"/>
              <a:t>Math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포인트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err="1" smtClean="0"/>
              <a:t>java.lang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패키지는 자바 프로그램의 기본적인 클래스를 담은 패키지이다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그 클래스와 인터페이스는 </a:t>
            </a:r>
            <a:r>
              <a:rPr lang="en-US" altLang="ko-KR" dirty="0" smtClean="0"/>
              <a:t>import </a:t>
            </a:r>
            <a:r>
              <a:rPr lang="ko-KR" altLang="en-US" dirty="0" smtClean="0"/>
              <a:t>없이 사용할 수 없다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java.lang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패키지에 속하는 주요 클래스에 대해 알아본다</a:t>
            </a:r>
            <a:endParaRPr lang="en-US" altLang="ko-KR" dirty="0" smtClean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시작하기 전에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클래스 경로 활용하여 리소스 절대 경로 얻기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Class </a:t>
            </a:r>
            <a:r>
              <a:rPr lang="ko-KR" altLang="en-US" dirty="0" smtClean="0"/>
              <a:t>객체는 해당 클래스의 파일 경로 정보 가지고 있어 이 경로 활용해 다른 리소스 파일의 경로 얻을 수 있음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 </a:t>
            </a:r>
            <a:r>
              <a:rPr lang="ko-KR" altLang="en-US" dirty="0"/>
              <a:t>클래스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95651"/>
            <a:ext cx="7239000" cy="1767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886200"/>
            <a:ext cx="7239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326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리소스 절대 경로 얻기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 </a:t>
            </a:r>
            <a:r>
              <a:rPr lang="ko-KR" altLang="en-US" dirty="0"/>
              <a:t>클래스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0"/>
            <a:ext cx="7543800" cy="4234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630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String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직접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객체를 생성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String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799"/>
            <a:ext cx="7391400" cy="2665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662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바이트 배열을 문자열로 변환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47800"/>
            <a:ext cx="7391400" cy="3362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962525"/>
            <a:ext cx="5257800" cy="1375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394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0723" name="Picture 3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447800"/>
            <a:ext cx="72390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697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String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7391400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216947"/>
            <a:ext cx="7391400" cy="164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315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 추출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charAt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인덱스의 문자를 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smtClean="0"/>
              <a:t>‘</a:t>
            </a:r>
            <a:r>
              <a:rPr lang="ko-KR" altLang="en-US" dirty="0" err="1" smtClean="0"/>
              <a:t>프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752600"/>
            <a:ext cx="7250906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819400"/>
            <a:ext cx="4114800" cy="1032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559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주민등록번호에서 남자와 여자를 구별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467600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36" y="3940066"/>
            <a:ext cx="7472363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178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비교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equals()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smtClean="0"/>
              <a:t>== </a:t>
            </a:r>
            <a:r>
              <a:rPr lang="ko-KR" altLang="en-US" dirty="0" smtClean="0"/>
              <a:t>연산자 사용할 경우 원하지 않는 결과 나올 수 있음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60" y="1828800"/>
            <a:ext cx="7239000" cy="103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855840"/>
            <a:ext cx="4953000" cy="2007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04" y="4909587"/>
            <a:ext cx="7123880" cy="748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04" y="5658238"/>
            <a:ext cx="7123880" cy="783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672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비교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3999"/>
            <a:ext cx="7086600" cy="4935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968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/>
              <a:t>java.lang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패키지의 주요 클래스와 용도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시작하기 전에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1600200"/>
            <a:ext cx="7154303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287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바이트 배열로 변환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getBytes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2"/>
            <a:r>
              <a:rPr lang="en-US" altLang="ko-KR" dirty="0" err="1" smtClean="0"/>
              <a:t>getBytes</a:t>
            </a:r>
            <a:r>
              <a:rPr lang="en-US" altLang="ko-KR" dirty="0" smtClean="0"/>
              <a:t>()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시스템의 기본 </a:t>
            </a:r>
            <a:r>
              <a:rPr lang="ko-KR" altLang="en-US" dirty="0" err="1" smtClean="0"/>
              <a:t>문자셋으로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인코딩된</a:t>
            </a:r>
            <a:r>
              <a:rPr lang="ko-KR" altLang="en-US" dirty="0" smtClean="0"/>
              <a:t> 바이트 배열 리턴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getBytes</a:t>
            </a:r>
            <a:r>
              <a:rPr lang="en-US" altLang="ko-KR" dirty="0" smtClean="0"/>
              <a:t>(Charset charset)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특정 </a:t>
            </a:r>
            <a:r>
              <a:rPr lang="ko-KR" altLang="en-US" dirty="0" err="1" smtClean="0"/>
              <a:t>문자셋으로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인코딩된</a:t>
            </a:r>
            <a:r>
              <a:rPr lang="ko-KR" altLang="en-US" dirty="0" smtClean="0"/>
              <a:t> 바이트 배열 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바이트 배열을 다시 문자열로 </a:t>
            </a:r>
            <a:r>
              <a:rPr lang="ko-KR" altLang="en-US" dirty="0" err="1" smtClean="0"/>
              <a:t>디코딩할</a:t>
            </a:r>
            <a:r>
              <a:rPr lang="ko-KR" altLang="en-US" dirty="0" smtClean="0"/>
              <a:t> 때에는 어떤 </a:t>
            </a:r>
            <a:r>
              <a:rPr lang="ko-KR" altLang="en-US" dirty="0" err="1" smtClean="0"/>
              <a:t>문자셋으로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인코딩되었는가에</a:t>
            </a:r>
            <a:r>
              <a:rPr lang="ko-KR" altLang="en-US" dirty="0" smtClean="0"/>
              <a:t> 따라 </a:t>
            </a:r>
            <a:r>
              <a:rPr lang="ko-KR" altLang="en-US" dirty="0" err="1" smtClean="0"/>
              <a:t>디코딩</a:t>
            </a:r>
            <a:r>
              <a:rPr lang="ko-KR" altLang="en-US" dirty="0" smtClean="0"/>
              <a:t> 방법 다름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시스템 기본 </a:t>
            </a:r>
            <a:r>
              <a:rPr lang="ko-KR" altLang="en-US" dirty="0" err="1" smtClean="0"/>
              <a:t>문자셋과</a:t>
            </a:r>
            <a:r>
              <a:rPr lang="ko-KR" altLang="en-US" dirty="0" smtClean="0"/>
              <a:t> 다른 </a:t>
            </a:r>
            <a:r>
              <a:rPr lang="ko-KR" altLang="en-US" dirty="0" err="1" smtClean="0"/>
              <a:t>문자셋으로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인코딩되었을</a:t>
            </a:r>
            <a:r>
              <a:rPr lang="ko-KR" altLang="en-US" dirty="0" smtClean="0"/>
              <a:t> 경우</a:t>
            </a:r>
            <a:endParaRPr lang="en-US" altLang="ko-KR" dirty="0" smtClean="0"/>
          </a:p>
          <a:p>
            <a:pPr lvl="2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97724"/>
            <a:ext cx="7467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45" y="3048000"/>
            <a:ext cx="74676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5791200"/>
            <a:ext cx="746234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145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바이트 배열로 변환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7391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08" y="3413234"/>
            <a:ext cx="7301899" cy="1996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422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1600"/>
            <a:ext cx="7391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449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찾기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indexOf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문자열이 시작되는 인덱스 리턴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주어진 문자열 포함되어 있지 않으면 </a:t>
            </a:r>
            <a:r>
              <a:rPr lang="en-US" altLang="ko-KR" dirty="0" smtClean="0"/>
              <a:t>-1 </a:t>
            </a:r>
            <a:r>
              <a:rPr lang="ko-KR" altLang="en-US" dirty="0" smtClean="0"/>
              <a:t>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smtClean="0"/>
              <a:t>index </a:t>
            </a:r>
            <a:r>
              <a:rPr lang="ko-KR" altLang="en-US" dirty="0" smtClean="0"/>
              <a:t>변수에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이 저장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marL="470297" lvl="2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81200"/>
            <a:ext cx="7620000" cy="1066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3040118"/>
            <a:ext cx="3733800" cy="109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495799"/>
            <a:ext cx="7620000" cy="1828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431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포함 여부 조사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2390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166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길이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length()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문자열의 길이를 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smtClean="0"/>
              <a:t>8 </a:t>
            </a:r>
            <a:r>
              <a:rPr lang="ko-KR" altLang="en-US" dirty="0" smtClean="0"/>
              <a:t>저장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28" y="1781503"/>
            <a:ext cx="7391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695903"/>
            <a:ext cx="3886200" cy="1114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224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문자열의 문자 수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0"/>
            <a:ext cx="73914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65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대치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replace()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첫 번째 </a:t>
            </a:r>
            <a:r>
              <a:rPr lang="ko-KR" altLang="en-US" dirty="0" err="1" smtClean="0"/>
              <a:t>매개값인</a:t>
            </a:r>
            <a:r>
              <a:rPr lang="ko-KR" altLang="en-US" dirty="0" smtClean="0"/>
              <a:t> 문자열을 찾아 두 번째 </a:t>
            </a:r>
            <a:r>
              <a:rPr lang="ko-KR" altLang="en-US" dirty="0" err="1" smtClean="0"/>
              <a:t>매개값인</a:t>
            </a:r>
            <a:r>
              <a:rPr lang="ko-KR" altLang="en-US" dirty="0" smtClean="0"/>
              <a:t> 문자열로 대치한 새로운 문자열 생성 및 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err="1" smtClean="0"/>
              <a:t>newStr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변수는 </a:t>
            </a:r>
            <a:r>
              <a:rPr lang="en-US" altLang="ko-KR" dirty="0" smtClean="0"/>
              <a:t>“JAVA </a:t>
            </a:r>
            <a:r>
              <a:rPr lang="ko-KR" altLang="en-US" dirty="0" smtClean="0"/>
              <a:t>프로그래밍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문자열 참조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800"/>
            <a:ext cx="7391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2895600"/>
            <a:ext cx="4038600" cy="229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978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대치하기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4000"/>
            <a:ext cx="7239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90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잘라내기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substring()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주어진 인덱스에서 문자열을 추출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substring(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beginIndex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endIndex</a:t>
            </a:r>
            <a:r>
              <a:rPr lang="en-US" altLang="ko-KR" dirty="0" smtClean="0"/>
              <a:t>) </a:t>
            </a:r>
            <a:r>
              <a:rPr lang="ko-KR" altLang="en-US" dirty="0" smtClean="0"/>
              <a:t>는 주어진 시작과 끝 인덱스 사이의 문자열 추출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substring(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beginIndex</a:t>
            </a:r>
            <a:r>
              <a:rPr lang="en-US" altLang="ko-KR" dirty="0" smtClean="0"/>
              <a:t>)</a:t>
            </a:r>
            <a:r>
              <a:rPr lang="ko-KR" altLang="en-US" dirty="0" smtClean="0"/>
              <a:t>는 주어진 인덱스부터 끝까지 문자열 추출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err="1" smtClean="0"/>
              <a:t>firstNum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변수값</a:t>
            </a:r>
            <a:r>
              <a:rPr lang="ko-KR" altLang="en-US" dirty="0" smtClean="0"/>
              <a:t> </a:t>
            </a:r>
            <a:r>
              <a:rPr lang="en-US" altLang="ko-KR" dirty="0" smtClean="0"/>
              <a:t>880815, </a:t>
            </a:r>
            <a:r>
              <a:rPr lang="en-US" altLang="ko-KR" dirty="0" err="1" smtClean="0"/>
              <a:t>secondNum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변수값</a:t>
            </a:r>
            <a:r>
              <a:rPr lang="ko-KR" altLang="en-US" dirty="0" smtClean="0"/>
              <a:t> </a:t>
            </a:r>
            <a:r>
              <a:rPr lang="en-US" altLang="ko-KR" dirty="0" smtClean="0"/>
              <a:t>1234567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362199"/>
            <a:ext cx="7315200" cy="1295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633952"/>
            <a:ext cx="5181600" cy="837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626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API</a:t>
            </a:r>
            <a:r>
              <a:rPr lang="en-US" altLang="ko-KR" dirty="0" smtClean="0"/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(Application Programming Interface)</a:t>
            </a:r>
          </a:p>
          <a:p>
            <a:pPr lvl="1"/>
            <a:r>
              <a:rPr lang="ko-KR" altLang="en-US" dirty="0" smtClean="0"/>
              <a:t>라이브러리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개발에 자주 사용되는 클래스 및 인터페이스 모음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API </a:t>
            </a:r>
            <a:r>
              <a:rPr lang="ko-KR" altLang="en-US" dirty="0" smtClean="0"/>
              <a:t>도큐먼트로 원하는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쉽게 찾아 이용할 수 있음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38400"/>
            <a:ext cx="7467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3200400"/>
            <a:ext cx="6477000" cy="3076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077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추출하기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4000"/>
            <a:ext cx="7315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119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알파벳 소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ko-KR" altLang="en-US" dirty="0" smtClean="0">
                <a:solidFill>
                  <a:srgbClr val="C00000"/>
                </a:solidFill>
              </a:rPr>
              <a:t>대문자 변경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toLowerCase</a:t>
            </a:r>
            <a:r>
              <a:rPr lang="en-US" altLang="ko-KR" dirty="0" smtClean="0">
                <a:solidFill>
                  <a:srgbClr val="C00000"/>
                </a:solidFill>
              </a:rPr>
              <a:t>(), </a:t>
            </a:r>
            <a:r>
              <a:rPr lang="en-US" altLang="ko-KR" dirty="0" err="1" smtClean="0">
                <a:solidFill>
                  <a:srgbClr val="C00000"/>
                </a:solidFill>
              </a:rPr>
              <a:t>toUpperCase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r>
              <a:rPr lang="en-US" altLang="ko-KR" dirty="0" err="1" smtClean="0"/>
              <a:t>lowerCase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변수는 새로 생성된 </a:t>
            </a:r>
            <a:r>
              <a:rPr lang="en-US" altLang="ko-KR" dirty="0" smtClean="0"/>
              <a:t>“java programming” </a:t>
            </a:r>
            <a:r>
              <a:rPr lang="ko-KR" altLang="en-US" dirty="0" smtClean="0"/>
              <a:t>문자열 참조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upperCase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변수는 새로 생성된 </a:t>
            </a:r>
            <a:r>
              <a:rPr lang="en-US" altLang="ko-KR" dirty="0" smtClean="0"/>
              <a:t>“JAVA PROGRAMMING” </a:t>
            </a:r>
            <a:r>
              <a:rPr lang="ko-KR" altLang="en-US" dirty="0" smtClean="0"/>
              <a:t>문자열 참조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원래 </a:t>
            </a:r>
            <a:r>
              <a:rPr lang="en-US" altLang="ko-KR" dirty="0" smtClean="0"/>
              <a:t>original </a:t>
            </a:r>
            <a:r>
              <a:rPr lang="ko-KR" altLang="en-US" dirty="0" smtClean="0"/>
              <a:t>변수의 </a:t>
            </a:r>
            <a:r>
              <a:rPr lang="en-US" altLang="ko-KR" dirty="0" smtClean="0"/>
              <a:t>“Java Programming” </a:t>
            </a:r>
            <a:r>
              <a:rPr lang="ko-KR" altLang="en-US" dirty="0" smtClean="0"/>
              <a:t>문자열이 변경된 것 아님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0"/>
            <a:ext cx="7370618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759" y="2743200"/>
            <a:ext cx="4876800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499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전부 소문자 또는 대문자로 변경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7239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506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문자열 앞뒤 공백 잘라내기 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C00000"/>
                </a:solidFill>
              </a:rPr>
              <a:t>trim()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문자열의 앞뒤 공백 제거한 새로운 문자열 생성 및 리턴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r>
              <a:rPr lang="ko-KR" altLang="en-US" dirty="0" smtClean="0"/>
              <a:t>위 경우 </a:t>
            </a:r>
            <a:r>
              <a:rPr lang="en-US" altLang="ko-KR" dirty="0" err="1" smtClean="0"/>
              <a:t>newStr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변수는 앞뒤 공백 제거되고 새로 생성된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자바 프로그래밍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문자열 참조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828800"/>
            <a:ext cx="7227094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747" y="2743200"/>
            <a:ext cx="4114800" cy="2445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849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앞뒤 공백 제거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3999"/>
            <a:ext cx="7467600" cy="3886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911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문자열 변환</a:t>
            </a:r>
            <a:r>
              <a:rPr lang="en-US" altLang="ko-KR" dirty="0"/>
              <a:t> 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C00000"/>
                </a:solidFill>
              </a:rPr>
              <a:t>valueOf</a:t>
            </a:r>
            <a:r>
              <a:rPr lang="en-US" altLang="ko-KR" dirty="0" smtClean="0">
                <a:solidFill>
                  <a:srgbClr val="C00000"/>
                </a:solidFill>
              </a:rPr>
              <a:t>()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기본 타입의 값을 문자열로 변환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기본 타입 값을 문자열로 변환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String </a:t>
            </a:r>
            <a:r>
              <a:rPr lang="ko-KR" altLang="en-US" dirty="0"/>
              <a:t>클래스</a:t>
            </a: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778876"/>
            <a:ext cx="6760779" cy="1793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489" y="4019550"/>
            <a:ext cx="723900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924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포장 객체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기본 타입의 값을 내부에 두고 포장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포장하고 있는 기본 타입 값은 외부에서 변경할 수 없음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byte, char, short,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, long, float, double, </a:t>
            </a:r>
            <a:r>
              <a:rPr lang="en-US" altLang="ko-KR" dirty="0" err="1" smtClean="0"/>
              <a:t>boolean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기본 타입 값 갖는 객체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Wrapper(</a:t>
            </a:r>
            <a:r>
              <a:rPr lang="ko-KR" altLang="en-US" dirty="0" smtClean="0"/>
              <a:t>포장</a:t>
            </a:r>
            <a:r>
              <a:rPr lang="en-US" altLang="ko-KR" dirty="0" smtClean="0"/>
              <a:t>)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580289"/>
            <a:ext cx="7086600" cy="3363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616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Boxing</a:t>
            </a:r>
            <a:r>
              <a:rPr lang="ko-KR" altLang="en-US" dirty="0" smtClean="0"/>
              <a:t>과 </a:t>
            </a:r>
            <a:r>
              <a:rPr lang="en-US" altLang="ko-KR" dirty="0" smtClean="0">
                <a:solidFill>
                  <a:srgbClr val="C00000"/>
                </a:solidFill>
              </a:rPr>
              <a:t>Unboxing</a:t>
            </a:r>
          </a:p>
          <a:p>
            <a:pPr lvl="1"/>
            <a:r>
              <a:rPr lang="ko-KR" altLang="en-US" dirty="0" err="1" smtClean="0"/>
              <a:t>박싱</a:t>
            </a:r>
            <a:r>
              <a:rPr lang="en-US" altLang="ko-KR" dirty="0" smtClean="0"/>
              <a:t> : </a:t>
            </a:r>
            <a:r>
              <a:rPr lang="ko-KR" altLang="en-US" dirty="0" smtClean="0"/>
              <a:t>기본 타입의 값을 포장 객체로 만드는 과정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언박싱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포장 객체에서 기본 타입의 값을 얻어내는 과정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86000"/>
            <a:ext cx="7162800" cy="289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543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/>
              <a:t>생성자</a:t>
            </a:r>
            <a:r>
              <a:rPr lang="ko-KR" altLang="en-US" dirty="0"/>
              <a:t> 이용하지 않고 각 포장 클래스마다 가진 정적 </a:t>
            </a:r>
            <a:r>
              <a:rPr lang="en-US" altLang="ko-KR" dirty="0" err="1"/>
              <a:t>valueOf</a:t>
            </a:r>
            <a:r>
              <a:rPr lang="en-US" altLang="ko-KR" dirty="0"/>
              <a:t>()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smtClean="0"/>
              <a:t>활용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‘</a:t>
            </a:r>
            <a:r>
              <a:rPr lang="ko-KR" altLang="en-US" dirty="0" smtClean="0"/>
              <a:t>기본 타입 이름</a:t>
            </a:r>
            <a:r>
              <a:rPr lang="en-US" altLang="ko-KR" dirty="0" smtClean="0"/>
              <a:t>+Value()’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호출하여 </a:t>
            </a:r>
            <a:r>
              <a:rPr lang="ko-KR" altLang="en-US" dirty="0" err="1" smtClean="0"/>
              <a:t>언박싱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98886"/>
            <a:ext cx="7391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2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00400"/>
            <a:ext cx="4800600" cy="3121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19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기본 타입의 값 </a:t>
            </a:r>
            <a:r>
              <a:rPr lang="ko-KR" altLang="en-US" dirty="0" err="1" smtClean="0"/>
              <a:t>박싱하고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언박싱하기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466358"/>
            <a:ext cx="6934200" cy="4885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20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</a:t>
            </a:r>
            <a:r>
              <a:rPr lang="en-US" altLang="ko-KR" dirty="0"/>
              <a:t>API </a:t>
            </a:r>
            <a:r>
              <a:rPr lang="ko-KR" altLang="en-US" dirty="0"/>
              <a:t>도큐먼트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0"/>
            <a:ext cx="7848600" cy="4572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53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자동 </a:t>
            </a:r>
            <a:r>
              <a:rPr lang="ko-KR" altLang="en-US" dirty="0" err="1" smtClean="0"/>
              <a:t>박싱과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언박싱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포장 클래스 타입에 기본값이 대입될 경우 자동 </a:t>
            </a:r>
            <a:r>
              <a:rPr lang="ko-KR" altLang="en-US" dirty="0" err="1" smtClean="0"/>
              <a:t>박싱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기본 타입에 포장 객체가 대입되는 경우 및 연산에서 자동 </a:t>
            </a:r>
            <a:r>
              <a:rPr lang="ko-KR" altLang="en-US" dirty="0" err="1" smtClean="0"/>
              <a:t>언박싱</a:t>
            </a:r>
            <a:r>
              <a:rPr lang="ko-KR" altLang="en-US" dirty="0" smtClean="0"/>
              <a:t> 발생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8800"/>
            <a:ext cx="73914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200400"/>
            <a:ext cx="73914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150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자동 </a:t>
            </a:r>
            <a:r>
              <a:rPr lang="ko-KR" altLang="en-US" dirty="0" err="1" smtClean="0"/>
              <a:t>박싱과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언박싱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83285"/>
            <a:ext cx="7162800" cy="4551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337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문자열을 기본 타입 값으로 변환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포장 클래스로 문자열을 기본 타입 값으로 변환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‘parse+</a:t>
            </a:r>
            <a:r>
              <a:rPr lang="ko-KR" altLang="en-US" dirty="0" smtClean="0"/>
              <a:t>기본 타입 이름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정적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문자열을 기본 타입 값으로 변환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309523"/>
            <a:ext cx="3657600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468414"/>
            <a:ext cx="74676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76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포장 값 비교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포장 객체는 내부 값 비교하기 위해 </a:t>
            </a:r>
            <a:r>
              <a:rPr lang="en-US" altLang="ko-KR" dirty="0" smtClean="0"/>
              <a:t>== </a:t>
            </a:r>
            <a:r>
              <a:rPr lang="ko-KR" altLang="en-US" dirty="0" smtClean="0"/>
              <a:t>및 </a:t>
            </a:r>
            <a:r>
              <a:rPr lang="en-US" altLang="ko-KR" dirty="0" smtClean="0"/>
              <a:t>!= </a:t>
            </a:r>
            <a:r>
              <a:rPr lang="ko-KR" altLang="en-US" dirty="0" smtClean="0"/>
              <a:t>연산자 사용하지 않는 것이 좋음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아래 연산 결과 </a:t>
            </a:r>
            <a:r>
              <a:rPr lang="en-US" altLang="ko-KR" dirty="0" smtClean="0"/>
              <a:t>false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r>
              <a:rPr lang="ko-KR" altLang="en-US" dirty="0" err="1" smtClean="0"/>
              <a:t>박싱된</a:t>
            </a:r>
            <a:r>
              <a:rPr lang="ko-KR" altLang="en-US" dirty="0" smtClean="0"/>
              <a:t> 값이 아래 표에 나와 있는 범위의 값이 아닌 경우 </a:t>
            </a:r>
            <a:r>
              <a:rPr lang="ko-KR" altLang="en-US" dirty="0" err="1" smtClean="0"/>
              <a:t>언박싱한</a:t>
            </a:r>
            <a:r>
              <a:rPr lang="ko-KR" altLang="en-US" dirty="0" smtClean="0"/>
              <a:t> 값 얻어 비교해야 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143124"/>
            <a:ext cx="73152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538" y="3904264"/>
            <a:ext cx="7302062" cy="1658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569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포장 객체 비교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Wrapper(</a:t>
            </a:r>
            <a:r>
              <a:rPr lang="ko-KR" altLang="en-US" dirty="0"/>
              <a:t>포장</a:t>
            </a:r>
            <a:r>
              <a:rPr lang="en-US" altLang="ko-KR" dirty="0"/>
              <a:t>) </a:t>
            </a:r>
            <a:r>
              <a:rPr lang="ko-KR" altLang="en-US" dirty="0"/>
              <a:t>클래스</a:t>
            </a:r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3999"/>
            <a:ext cx="7239000" cy="4866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65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Math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수학 계산에 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Math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800"/>
            <a:ext cx="7315200" cy="442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869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Math</a:t>
            </a:r>
            <a:r>
              <a:rPr lang="ko-KR" altLang="en-US" dirty="0" smtClean="0"/>
              <a:t>의 수학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클래스</a:t>
            </a:r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447800"/>
            <a:ext cx="7315200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55" y="4410075"/>
            <a:ext cx="7309945" cy="200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987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err="1" smtClean="0"/>
              <a:t>math.random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0.0</a:t>
            </a:r>
            <a:r>
              <a:rPr lang="ko-KR" altLang="en-US" dirty="0"/>
              <a:t> </a:t>
            </a:r>
            <a:r>
              <a:rPr lang="ko-KR" altLang="en-US" dirty="0" smtClean="0"/>
              <a:t>이상 </a:t>
            </a:r>
            <a:r>
              <a:rPr lang="en-US" altLang="ko-KR" dirty="0" smtClean="0"/>
              <a:t>1.0 </a:t>
            </a:r>
            <a:r>
              <a:rPr lang="ko-KR" altLang="en-US" dirty="0" smtClean="0"/>
              <a:t>미만</a:t>
            </a:r>
            <a:r>
              <a:rPr lang="en-US" altLang="ko-KR" dirty="0" smtClean="0"/>
              <a:t> </a:t>
            </a:r>
            <a:r>
              <a:rPr lang="ko-KR" altLang="en-US" dirty="0" smtClean="0"/>
              <a:t>범위에 속하는 하나의 </a:t>
            </a:r>
            <a:r>
              <a:rPr lang="en-US" altLang="ko-KR" dirty="0" smtClean="0"/>
              <a:t>double </a:t>
            </a:r>
            <a:r>
              <a:rPr lang="ko-KR" altLang="en-US" dirty="0" smtClean="0"/>
              <a:t>타입 값 리턴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2"/>
            <a:r>
              <a:rPr lang="ko-KR" altLang="en-US" dirty="0" smtClean="0"/>
              <a:t>예시 </a:t>
            </a:r>
            <a:r>
              <a:rPr lang="en-US" altLang="ko-KR" dirty="0" smtClean="0"/>
              <a:t>– 1</a:t>
            </a:r>
            <a:r>
              <a:rPr lang="ko-KR" altLang="en-US" dirty="0" smtClean="0"/>
              <a:t>부터</a:t>
            </a:r>
            <a:r>
              <a:rPr lang="en-US" altLang="ko-KR" dirty="0" smtClean="0"/>
              <a:t> 10Rkwldml </a:t>
            </a:r>
            <a:r>
              <a:rPr lang="ko-KR" altLang="en-US" dirty="0" smtClean="0"/>
              <a:t>정수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난수</a:t>
            </a:r>
            <a:r>
              <a:rPr lang="ko-KR" altLang="en-US" dirty="0" smtClean="0"/>
              <a:t> 얻기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클래스</a:t>
            </a:r>
          </a:p>
        </p:txBody>
      </p:sp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83" y="1578521"/>
            <a:ext cx="7370618" cy="6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6" y="2743200"/>
            <a:ext cx="736273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5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83" y="3643969"/>
            <a:ext cx="7370618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5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91" y="4562475"/>
            <a:ext cx="7342909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54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92" y="5512675"/>
            <a:ext cx="7342908" cy="88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815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/>
            <a:r>
              <a:rPr lang="en-US" altLang="ko-KR" dirty="0" smtClean="0"/>
              <a:t>start &lt;= … &lt; (</a:t>
            </a:r>
            <a:r>
              <a:rPr lang="en-US" altLang="ko-KR" dirty="0" err="1" smtClean="0"/>
              <a:t>start+n</a:t>
            </a:r>
            <a:r>
              <a:rPr lang="en-US" altLang="ko-KR" dirty="0" smtClean="0"/>
              <a:t>) </a:t>
            </a:r>
            <a:r>
              <a:rPr lang="ko-KR" altLang="en-US" dirty="0" smtClean="0"/>
              <a:t>범위의 하나의 정수 얻기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임의의 주사위 눈 얻기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클래스</a:t>
            </a:r>
          </a:p>
        </p:txBody>
      </p:sp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3999"/>
            <a:ext cx="7239000" cy="990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5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80" y="2514600"/>
            <a:ext cx="722947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5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3962400"/>
            <a:ext cx="7244255" cy="2347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324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클래스</a:t>
            </a:r>
          </a:p>
        </p:txBody>
      </p:sp>
      <p:pic>
        <p:nvPicPr>
          <p:cNvPr id="64514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19200"/>
            <a:ext cx="7467600" cy="517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129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/>
            <a:r>
              <a:rPr lang="ko-KR" altLang="en-US" dirty="0" smtClean="0"/>
              <a:t>각 버전의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도큐먼트에서 </a:t>
            </a:r>
            <a:r>
              <a:rPr lang="en-US" altLang="ko-KR" dirty="0" err="1" smtClean="0"/>
              <a:t>java.lang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패키지에 포함된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클래스 찾기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</a:t>
            </a:r>
            <a:r>
              <a:rPr lang="en-US" altLang="ko-KR" dirty="0"/>
              <a:t>API </a:t>
            </a:r>
            <a:r>
              <a:rPr lang="ko-KR" altLang="en-US" dirty="0"/>
              <a:t>도큐먼트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79179"/>
            <a:ext cx="7391400" cy="4886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492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Object </a:t>
            </a:r>
            <a:r>
              <a:rPr lang="ko-KR" altLang="en-US" dirty="0" smtClean="0">
                <a:solidFill>
                  <a:srgbClr val="C00000"/>
                </a:solidFill>
              </a:rPr>
              <a:t>클래스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자바의 최상위 부모 클래스</a:t>
            </a:r>
            <a:r>
              <a:rPr lang="en-US" altLang="ko-KR" dirty="0" smtClean="0"/>
              <a:t>, Object </a:t>
            </a:r>
            <a:r>
              <a:rPr lang="ko-KR" altLang="en-US" dirty="0" smtClean="0"/>
              <a:t>클래스의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모든 자바 객체에서 사용 가능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System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en-US" altLang="ko-KR" dirty="0"/>
              <a:t>: </a:t>
            </a:r>
            <a:r>
              <a:rPr lang="ko-KR" altLang="en-US" dirty="0" smtClean="0"/>
              <a:t>운영체제의 일부 기능 이용할 수 있음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정적 필드와 정적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구성</a:t>
            </a:r>
            <a:endParaRPr lang="en-US" altLang="ko-KR" dirty="0"/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Class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en-US" altLang="ko-KR" dirty="0"/>
              <a:t>: </a:t>
            </a:r>
            <a:r>
              <a:rPr lang="ko-KR" altLang="en-US" dirty="0" smtClean="0"/>
              <a:t>클래스와 인터페이스의 메타 데이터가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클래스로 관리됨</a:t>
            </a:r>
            <a:r>
              <a:rPr lang="en-US" altLang="ko-KR" dirty="0" smtClean="0"/>
              <a:t>. </a:t>
            </a:r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String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en-US" altLang="ko-KR" dirty="0"/>
              <a:t>: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클래스의 다양한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이용하여 직접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객체를 생성 가능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Wrapper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en-US" altLang="ko-KR" dirty="0"/>
              <a:t>: </a:t>
            </a:r>
            <a:r>
              <a:rPr lang="ko-KR" altLang="en-US" dirty="0" smtClean="0"/>
              <a:t>기본 타입의 값 갖는 객체를 포장 객체라 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기본 타입의 값을 포장 객체로 만드는 것을 </a:t>
            </a:r>
            <a:r>
              <a:rPr lang="ko-KR" altLang="en-US" dirty="0" err="1" smtClean="0"/>
              <a:t>박싱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반대의 과정을 </a:t>
            </a:r>
            <a:r>
              <a:rPr lang="ko-KR" altLang="en-US" dirty="0" err="1" smtClean="0"/>
              <a:t>언박싱이라</a:t>
            </a:r>
            <a:r>
              <a:rPr lang="ko-KR" altLang="en-US" dirty="0" smtClean="0"/>
              <a:t> 함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Math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en-US" altLang="ko-KR" dirty="0"/>
              <a:t>: </a:t>
            </a:r>
            <a:r>
              <a:rPr lang="ko-KR" altLang="en-US" dirty="0" smtClean="0"/>
              <a:t>수학 계산에 사용할 수 있는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제공하며</a:t>
            </a:r>
            <a:r>
              <a:rPr lang="en-US" altLang="ko-KR" dirty="0" smtClean="0"/>
              <a:t>, Math </a:t>
            </a:r>
            <a:r>
              <a:rPr lang="ko-KR" altLang="en-US" dirty="0" smtClean="0"/>
              <a:t>클래스가 제공하는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모두 정적 </a:t>
            </a:r>
            <a:r>
              <a:rPr lang="ko-KR" altLang="en-US" dirty="0" err="1" smtClean="0"/>
              <a:t>메소드이므로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Math </a:t>
            </a:r>
            <a:r>
              <a:rPr lang="ko-KR" altLang="en-US" dirty="0" smtClean="0"/>
              <a:t>클래스로 바로 사용 가능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Object </a:t>
            </a:r>
            <a:r>
              <a:rPr lang="ko-KR" altLang="en-US" dirty="0" smtClean="0"/>
              <a:t>클래스에 대한 설명 중 틀린 것은 무엇입니까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모든</a:t>
            </a:r>
            <a:r>
              <a:rPr lang="en-US" altLang="ko-KR" dirty="0" smtClean="0"/>
              <a:t> </a:t>
            </a:r>
            <a:r>
              <a:rPr lang="ko-KR" altLang="en-US" dirty="0" smtClean="0"/>
              <a:t>자바 클래스의 최상위 부모 클래스이다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Object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equals() </a:t>
            </a:r>
            <a:r>
              <a:rPr lang="ko-KR" altLang="en-US" dirty="0" err="1" smtClean="0"/>
              <a:t>메소드는</a:t>
            </a:r>
            <a:r>
              <a:rPr lang="en-US" altLang="ko-KR" dirty="0" smtClean="0"/>
              <a:t> == </a:t>
            </a:r>
            <a:r>
              <a:rPr lang="ko-KR" altLang="en-US" dirty="0" smtClean="0"/>
              <a:t>연산자와 동일하게 번지를 비교한다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동등 비교를 위해 </a:t>
            </a:r>
            <a:r>
              <a:rPr lang="en-US" altLang="ko-KR" dirty="0" smtClean="0"/>
              <a:t>equals()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재정의하는 것이 좋다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Object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객체의 </a:t>
            </a:r>
            <a:r>
              <a:rPr lang="ko-KR" altLang="en-US" dirty="0" err="1" smtClean="0"/>
              <a:t>필드값을</a:t>
            </a:r>
            <a:r>
              <a:rPr lang="ko-KR" altLang="en-US" dirty="0" smtClean="0"/>
              <a:t> 문자열로 </a:t>
            </a:r>
            <a:r>
              <a:rPr lang="ko-KR" altLang="en-US" dirty="0" err="1" smtClean="0"/>
              <a:t>리턴한다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여러분이 작성하는 클래스를 동등 비교하는 컬렉션 객체인 </a:t>
            </a:r>
            <a:r>
              <a:rPr lang="en-US" altLang="ko-KR" dirty="0" err="1" smtClean="0"/>
              <a:t>HashSet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HashMap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HashTable</a:t>
            </a:r>
            <a:r>
              <a:rPr lang="ko-KR" altLang="en-US" dirty="0" smtClean="0"/>
              <a:t>을 사용하려고 합니다</a:t>
            </a:r>
            <a:r>
              <a:rPr lang="en-US" altLang="ko-KR" dirty="0" smtClean="0"/>
              <a:t>. Object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equals()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hashCode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재정의했다고 가정할 경우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 순서를 생각하고 다음 괄호 안을 채워보세요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확인문제</a:t>
            </a:r>
            <a:endParaRPr lang="ko-KR" altLang="en-US" dirty="0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4086224"/>
            <a:ext cx="6554649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221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/>
              <a:t>Member </a:t>
            </a:r>
            <a:r>
              <a:rPr lang="ko-KR" altLang="en-US" dirty="0" smtClean="0"/>
              <a:t>클래스를 작성하되</a:t>
            </a:r>
            <a:r>
              <a:rPr lang="en-US" altLang="ko-KR" dirty="0" smtClean="0"/>
              <a:t>, Object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재정의해서 </a:t>
            </a:r>
            <a:r>
              <a:rPr lang="en-US" altLang="ko-KR" dirty="0" smtClean="0"/>
              <a:t>Member Example </a:t>
            </a:r>
            <a:r>
              <a:rPr lang="ko-KR" altLang="en-US" dirty="0" smtClean="0"/>
              <a:t>클래스의 실행결과처럼 나오도록 작성해보세요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599" y="1879546"/>
            <a:ext cx="7090343" cy="4140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814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69634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371600"/>
            <a:ext cx="7162800" cy="2776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271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문자열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모든 프로그램은 자바 언어로 개발될 수 있다</a:t>
            </a:r>
            <a:r>
              <a:rPr lang="en-US" altLang="ko-KR" dirty="0" smtClean="0"/>
              <a:t>.”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자바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문자열이 포함되어 있는지 확인하고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자바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Java</a:t>
            </a:r>
            <a:r>
              <a:rPr lang="ko-KR" altLang="en-US" dirty="0" smtClean="0"/>
              <a:t>로 대치한 새로운 문자열을 만들어보세요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805152"/>
            <a:ext cx="7239000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6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4443905"/>
            <a:ext cx="721042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898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문자열 </a:t>
            </a:r>
            <a:r>
              <a:rPr lang="en-US" altLang="ko-KR" dirty="0" smtClean="0"/>
              <a:t>“200”</a:t>
            </a:r>
            <a:r>
              <a:rPr lang="ko-KR" altLang="en-US" dirty="0" smtClean="0"/>
              <a:t>을 정수로 변환하는 코드와 숫자 </a:t>
            </a:r>
            <a:r>
              <a:rPr lang="en-US" altLang="ko-KR" dirty="0" smtClean="0"/>
              <a:t>150</a:t>
            </a:r>
            <a:r>
              <a:rPr lang="ko-KR" altLang="en-US" dirty="0" smtClean="0"/>
              <a:t>을 문자열로 변환하는 코드를 빈칸에 작성해보세요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905000"/>
            <a:ext cx="7391400" cy="367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17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이클립스에서는</a:t>
            </a:r>
            <a:r>
              <a:rPr lang="ko-KR" altLang="en-US" dirty="0" smtClean="0"/>
              <a:t> 코드 편집 </a:t>
            </a:r>
            <a:r>
              <a:rPr lang="ko-KR" altLang="en-US" dirty="0" err="1" smtClean="0"/>
              <a:t>뷰의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클래스 선택 후 </a:t>
            </a:r>
            <a:r>
              <a:rPr lang="en-US" altLang="ko-KR" dirty="0" smtClean="0"/>
              <a:t>F1 </a:t>
            </a:r>
            <a:r>
              <a:rPr lang="ko-KR" altLang="en-US" dirty="0" smtClean="0"/>
              <a:t>키 클릭 </a:t>
            </a:r>
            <a:r>
              <a:rPr lang="en-US" altLang="ko-KR" dirty="0" smtClean="0"/>
              <a:t>– Help </a:t>
            </a:r>
            <a:r>
              <a:rPr lang="ko-KR" altLang="en-US" dirty="0" err="1" smtClean="0"/>
              <a:t>뷰로</a:t>
            </a:r>
            <a:r>
              <a:rPr lang="ko-KR" altLang="en-US" dirty="0" smtClean="0"/>
              <a:t> 이동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java.lang.String</a:t>
            </a:r>
            <a:r>
              <a:rPr lang="en-US" altLang="ko-KR" dirty="0" smtClean="0"/>
              <a:t> </a:t>
            </a:r>
            <a:r>
              <a:rPr lang="ko-KR" altLang="en-US" dirty="0" smtClean="0"/>
              <a:t>링크 클릭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</a:t>
            </a:r>
            <a:r>
              <a:rPr lang="en-US" altLang="ko-KR" dirty="0"/>
              <a:t>API </a:t>
            </a:r>
            <a:r>
              <a:rPr lang="ko-KR" altLang="en-US" dirty="0"/>
              <a:t>도큐먼트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752600"/>
            <a:ext cx="73914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156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/>
              <a:t>최상단</a:t>
            </a:r>
            <a:r>
              <a:rPr lang="ko-KR" altLang="en-US" dirty="0" smtClean="0"/>
              <a:t> </a:t>
            </a:r>
            <a:r>
              <a:rPr lang="en-US" altLang="ko-KR" dirty="0" smtClean="0"/>
              <a:t>SUMMARY: NESTED ┃FIELD</a:t>
            </a:r>
            <a:r>
              <a:rPr lang="en-US" altLang="ko-KR" dirty="0"/>
              <a:t> </a:t>
            </a:r>
            <a:r>
              <a:rPr lang="en-US" altLang="ko-KR" dirty="0" smtClean="0"/>
              <a:t>┃CONSTR</a:t>
            </a:r>
            <a:r>
              <a:rPr lang="en-US" altLang="ko-KR" dirty="0"/>
              <a:t> </a:t>
            </a:r>
            <a:r>
              <a:rPr lang="en-US" altLang="ko-KR" dirty="0" smtClean="0"/>
              <a:t>┃METHOD</a:t>
            </a:r>
          </a:p>
          <a:p>
            <a:pPr lvl="1"/>
            <a:r>
              <a:rPr lang="en-US" altLang="ko-KR" dirty="0" smtClean="0"/>
              <a:t>SUMMARY : </a:t>
            </a:r>
            <a:r>
              <a:rPr lang="ko-KR" altLang="en-US" dirty="0" smtClean="0"/>
              <a:t>클래스 내 선언된 멤버 어떤 것들 있는지 알려줌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NESTED : </a:t>
            </a:r>
            <a:r>
              <a:rPr lang="ko-KR" altLang="en-US" dirty="0" smtClean="0"/>
              <a:t>중첩 클래스 혹은 인터페이스 여부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그림에서 ① 클래스의 </a:t>
            </a:r>
            <a:r>
              <a:rPr lang="ko-KR" altLang="en-US" dirty="0" err="1" smtClean="0"/>
              <a:t>선언부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final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abstract </a:t>
            </a:r>
            <a:r>
              <a:rPr lang="ko-KR" altLang="en-US" dirty="0" smtClean="0"/>
              <a:t>키워드 있는지 확인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extends </a:t>
            </a:r>
            <a:r>
              <a:rPr lang="ko-KR" altLang="en-US" dirty="0" smtClean="0"/>
              <a:t>뒤 언급된 부모 클래스 확인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implements </a:t>
            </a:r>
            <a:r>
              <a:rPr lang="ko-KR" altLang="en-US" dirty="0" smtClean="0"/>
              <a:t>키워드 뒤의 인터페이스 확인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클래스에 선언된 필드 목록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SUMMARY</a:t>
            </a:r>
            <a:r>
              <a:rPr lang="en-US" altLang="ko-KR" dirty="0"/>
              <a:t>: NESTED ┃FIELD ┃CONSTR ┃</a:t>
            </a:r>
            <a:r>
              <a:rPr lang="en-US" altLang="ko-KR" dirty="0" smtClean="0"/>
              <a:t>METHOD 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FIELD </a:t>
            </a:r>
            <a:r>
              <a:rPr lang="ko-KR" altLang="en-US" dirty="0" smtClean="0"/>
              <a:t>클릭하여 필드 목록으로 이동</a:t>
            </a:r>
            <a:endParaRPr lang="en-US" altLang="ko-KR" dirty="0"/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API </a:t>
            </a:r>
            <a:r>
              <a:rPr lang="ko-KR" altLang="en-US" dirty="0" smtClean="0"/>
              <a:t>도큐먼트에서 클래스 페이지 읽는 방법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593" y="1981200"/>
            <a:ext cx="3886200" cy="2285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4724400"/>
            <a:ext cx="6400800" cy="175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451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17717</TotalTime>
  <Words>1631</Words>
  <Application>Microsoft Office PowerPoint</Application>
  <PresentationFormat>화면 슬라이드 쇼(4:3)</PresentationFormat>
  <Paragraphs>411</Paragraphs>
  <Slides>76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76</vt:i4>
      </vt:variant>
    </vt:vector>
  </HeadingPairs>
  <TitlesOfParts>
    <vt:vector size="86" baseType="lpstr">
      <vt:lpstr>굴림</vt:lpstr>
      <vt:lpstr>Arial</vt:lpstr>
      <vt:lpstr>돋움</vt:lpstr>
      <vt:lpstr>맑은 고딕</vt:lpstr>
      <vt:lpstr>Wingdings</vt:lpstr>
      <vt:lpstr>HY견고딕</vt:lpstr>
      <vt:lpstr>Cambria Math</vt:lpstr>
      <vt:lpstr>Verdana</vt:lpstr>
      <vt:lpstr>나눔스퀘어OTF</vt:lpstr>
      <vt:lpstr>5_디자인 사용자 지정</vt:lpstr>
      <vt:lpstr>11-1. java.lang 패키지</vt:lpstr>
      <vt:lpstr>목차</vt:lpstr>
      <vt:lpstr>시작하기 전에</vt:lpstr>
      <vt:lpstr>시작하기 전에</vt:lpstr>
      <vt:lpstr>자바 API 도큐먼트</vt:lpstr>
      <vt:lpstr>자바 API 도큐먼트</vt:lpstr>
      <vt:lpstr>자바 API 도큐먼트</vt:lpstr>
      <vt:lpstr>자바 API 도큐먼트</vt:lpstr>
      <vt:lpstr>API 도큐먼트에서 클래스 페이지 읽는 방법</vt:lpstr>
      <vt:lpstr>API 도큐먼트에서 클래스 페이지 읽는 방법</vt:lpstr>
      <vt:lpstr>API 도큐먼트에서 클래스 페이지 읽는 방법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Object 클래스</vt:lpstr>
      <vt:lpstr>System 클래스</vt:lpstr>
      <vt:lpstr>System 클래스</vt:lpstr>
      <vt:lpstr>System 클래스</vt:lpstr>
      <vt:lpstr>Class 클래스</vt:lpstr>
      <vt:lpstr>Class 클래스</vt:lpstr>
      <vt:lpstr>Class 클래스</vt:lpstr>
      <vt:lpstr>Class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String 클래스</vt:lpstr>
      <vt:lpstr>Wrapper(포장) 클래스</vt:lpstr>
      <vt:lpstr>Wrapper(포장) 클래스</vt:lpstr>
      <vt:lpstr>Wrapper(포장) 클래스</vt:lpstr>
      <vt:lpstr>Wrapper(포장) 클래스</vt:lpstr>
      <vt:lpstr>Wrapper(포장) 클래스</vt:lpstr>
      <vt:lpstr>Wrapper(포장) 클래스</vt:lpstr>
      <vt:lpstr>Wrapper(포장) 클래스</vt:lpstr>
      <vt:lpstr>Wrapper(포장) 클래스</vt:lpstr>
      <vt:lpstr>Wrapper(포장) 클래스</vt:lpstr>
      <vt:lpstr>Math 클래스</vt:lpstr>
      <vt:lpstr>Math 클래스</vt:lpstr>
      <vt:lpstr>Math 클래스</vt:lpstr>
      <vt:lpstr>Math 클래스</vt:lpstr>
      <vt:lpstr>Math 클래스</vt:lpstr>
      <vt:lpstr>키워드로 끝내는 핵심 포인트 </vt:lpstr>
      <vt:lpstr>확인문제</vt:lpstr>
      <vt:lpstr>확인문제</vt:lpstr>
      <vt:lpstr>확인문제</vt:lpstr>
      <vt:lpstr>확인문제</vt:lpstr>
      <vt:lpstr>확인문제</vt:lpstr>
      <vt:lpstr>PowerPoint 프레젠테이션</vt:lpstr>
    </vt:vector>
  </TitlesOfParts>
  <Company>GuildDesign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이병엽</cp:lastModifiedBy>
  <cp:revision>2730</cp:revision>
  <dcterms:created xsi:type="dcterms:W3CDTF">2004-07-21T02:43:03Z</dcterms:created>
  <dcterms:modified xsi:type="dcterms:W3CDTF">2019-06-15T23:31:09Z</dcterms:modified>
</cp:coreProperties>
</file>